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8" r:id="rId2"/>
    <p:sldId id="327" r:id="rId3"/>
    <p:sldId id="329" r:id="rId4"/>
    <p:sldId id="300" r:id="rId5"/>
    <p:sldId id="330" r:id="rId6"/>
    <p:sldId id="331" r:id="rId7"/>
    <p:sldId id="332" r:id="rId8"/>
    <p:sldId id="333" r:id="rId9"/>
    <p:sldId id="334" r:id="rId10"/>
    <p:sldId id="336" r:id="rId11"/>
    <p:sldId id="335" r:id="rId12"/>
    <p:sldId id="337" r:id="rId13"/>
    <p:sldId id="338" r:id="rId14"/>
    <p:sldId id="316" r:id="rId15"/>
    <p:sldId id="339" r:id="rId16"/>
    <p:sldId id="340" r:id="rId17"/>
    <p:sldId id="341" r:id="rId18"/>
    <p:sldId id="343" r:id="rId19"/>
    <p:sldId id="342" r:id="rId20"/>
    <p:sldId id="344" r:id="rId21"/>
    <p:sldId id="318" r:id="rId22"/>
    <p:sldId id="345" r:id="rId23"/>
    <p:sldId id="317" r:id="rId24"/>
    <p:sldId id="34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5968"/>
    <a:srgbClr val="FFFFFF"/>
    <a:srgbClr val="F8F8F8"/>
    <a:srgbClr val="C7ABDF"/>
    <a:srgbClr val="8E8E8E"/>
    <a:srgbClr val="B0B0B0"/>
    <a:srgbClr val="EC83E5"/>
    <a:srgbClr val="8B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52" y="60"/>
      </p:cViewPr>
      <p:guideLst>
        <p:guide orient="horz" pos="212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45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GDP trajectories</a:t>
            </a:r>
          </a:p>
        </c:rich>
      </c:tx>
      <c:layout>
        <c:manualLayout>
          <c:xMode val="edge"/>
          <c:yMode val="edge"/>
          <c:x val="0.20266972986544313"/>
          <c:y val="0.18437500000000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286203934227312E-2"/>
          <c:y val="0.11660640484606201"/>
          <c:w val="0.9424553678145341"/>
          <c:h val="0.7109850496614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Brown economy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2.6</c:v>
                </c:pt>
                <c:pt idx="2">
                  <c:v>3.6</c:v>
                </c:pt>
                <c:pt idx="3">
                  <c:v>4.0999999999999996</c:v>
                </c:pt>
                <c:pt idx="4">
                  <c:v>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F54-40A1-9B8A-B5812A3747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Green economy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2.2000000000000002</c:v>
                </c:pt>
                <c:pt idx="2">
                  <c:v>3.8</c:v>
                </c:pt>
                <c:pt idx="3">
                  <c:v>4.8</c:v>
                </c:pt>
                <c:pt idx="4">
                  <c:v>5.4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F54-40A1-9B8A-B5812A374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731032"/>
        <c:axId val="33273299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Green growth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2010</c:v>
                      </c:pt>
                      <c:pt idx="1">
                        <c:v>2020</c:v>
                      </c:pt>
                      <c:pt idx="2">
                        <c:v>2030</c:v>
                      </c:pt>
                      <c:pt idx="3">
                        <c:v>2040</c:v>
                      </c:pt>
                      <c:pt idx="4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4.3</c:v>
                      </c:pt>
                      <c:pt idx="3">
                        <c:v>5.6</c:v>
                      </c:pt>
                      <c:pt idx="4">
                        <c:v>6.3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2-CF54-40A1-9B8A-B5812A3747FA}"/>
                  </c:ext>
                </c:extLst>
              </c15:ser>
            </c15:filteredLineSeries>
          </c:ext>
        </c:extLst>
      </c:lineChart>
      <c:catAx>
        <c:axId val="33273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32992"/>
        <c:crosses val="autoZero"/>
        <c:auto val="1"/>
        <c:lblAlgn val="ctr"/>
        <c:lblOffset val="100"/>
        <c:noMultiLvlLbl val="0"/>
      </c:catAx>
      <c:valAx>
        <c:axId val="33273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3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GDP trajectories</a:t>
            </a:r>
          </a:p>
        </c:rich>
      </c:tx>
      <c:layout>
        <c:manualLayout>
          <c:xMode val="edge"/>
          <c:yMode val="edge"/>
          <c:x val="0.20266972986544313"/>
          <c:y val="0.18437500000000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286203934227312E-2"/>
          <c:y val="0.11660640484606201"/>
          <c:w val="0.9424553678145341"/>
          <c:h val="0.7109850496614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Brown economy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2.6</c:v>
                </c:pt>
                <c:pt idx="2">
                  <c:v>3.6</c:v>
                </c:pt>
                <c:pt idx="3">
                  <c:v>4.0999999999999996</c:v>
                </c:pt>
                <c:pt idx="4">
                  <c:v>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3D3-4532-B7BA-3C0D4A3EB9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Green economy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2.2000000000000002</c:v>
                </c:pt>
                <c:pt idx="2">
                  <c:v>3.8</c:v>
                </c:pt>
                <c:pt idx="3">
                  <c:v>4.8</c:v>
                </c:pt>
                <c:pt idx="4">
                  <c:v>5.4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3D3-4532-B7BA-3C0D4A3EB9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Green growth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4.3</c:v>
                </c:pt>
                <c:pt idx="3">
                  <c:v>5.6</c:v>
                </c:pt>
                <c:pt idx="4">
                  <c:v>6.3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3D3-4532-B7BA-3C0D4A3EB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126312"/>
        <c:axId val="418683576"/>
      </c:lineChart>
      <c:catAx>
        <c:axId val="29212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83576"/>
        <c:crosses val="autoZero"/>
        <c:auto val="1"/>
        <c:lblAlgn val="ctr"/>
        <c:lblOffset val="100"/>
        <c:noMultiLvlLbl val="0"/>
      </c:catAx>
      <c:valAx>
        <c:axId val="41868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2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E292635-F117-4589-88F3-6F2718AA6105}" type="datetime1">
              <a:rPr lang="en-US" altLang="en-US"/>
              <a:pPr>
                <a:defRPr/>
              </a:pPr>
              <a:t>3/2/2017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0EB218C-DAEF-4695-A38F-E99CA77C3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310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E4CC5CF-B0C2-4885-9F7D-4F7F1D49EA4B}" type="datetime1">
              <a:rPr lang="en-US" altLang="en-US"/>
              <a:pPr>
                <a:defRPr/>
              </a:pPr>
              <a:t>3/2/2017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941C30B-8C52-49D3-BD59-EEC432360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10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ヒラギノ角ゴ Pro W3" pitchFamily="-10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ヒラギノ角ゴ Pro W3" pitchFamily="-10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-101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DBD43D-6DA1-4E66-8AE7-78B0B3EFF6A2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00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59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96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35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ヒラギノ角ゴ Pro W3" pitchFamily="-65" charset="-128"/>
              </a:rPr>
              <a:t> </a:t>
            </a:r>
          </a:p>
          <a:p>
            <a:endParaRPr lang="en-US" altLang="en-US">
              <a:ea typeface="ヒラギノ角ゴ Pro W3" pitchFamily="-6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1pPr>
            <a:lvl2pPr marL="37927592" indent="-37469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2pPr>
            <a:lvl3pPr marL="1126655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577317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27979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5pPr>
            <a:lvl6pPr marL="2478641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6pPr>
            <a:lvl7pPr marL="2929303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7pPr>
            <a:lvl8pPr marL="3379965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8pPr>
            <a:lvl9pPr marL="3830627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7B72AF-278F-48C6-9FB6-2DB20DF345CC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30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64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06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4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34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53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7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ヒラギノ角ゴ Pro W3" pitchFamily="-65" charset="-128"/>
              </a:rPr>
              <a:t> </a:t>
            </a:r>
          </a:p>
          <a:p>
            <a:endParaRPr lang="en-US" altLang="en-US">
              <a:ea typeface="ヒラギノ角ゴ Pro W3" pitchFamily="-6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1pPr>
            <a:lvl2pPr marL="37927592" indent="-37469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2pPr>
            <a:lvl3pPr marL="1126655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577317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27979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5pPr>
            <a:lvl6pPr marL="2478641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6pPr>
            <a:lvl7pPr marL="2929303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7pPr>
            <a:lvl8pPr marL="3379965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8pPr>
            <a:lvl9pPr marL="3830627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7B72AF-278F-48C6-9FB6-2DB20DF345C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8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ヒラギノ角ゴ Pro W3" pitchFamily="-65" charset="-128"/>
              </a:rPr>
              <a:t> </a:t>
            </a:r>
          </a:p>
          <a:p>
            <a:endParaRPr lang="en-US" altLang="en-US">
              <a:ea typeface="ヒラギノ角ゴ Pro W3" pitchFamily="-6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1pPr>
            <a:lvl2pPr marL="37927592" indent="-37469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2pPr>
            <a:lvl3pPr marL="1126655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577317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27979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5pPr>
            <a:lvl6pPr marL="2478641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6pPr>
            <a:lvl7pPr marL="2929303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7pPr>
            <a:lvl8pPr marL="3379965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8pPr>
            <a:lvl9pPr marL="3830627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7B72AF-278F-48C6-9FB6-2DB20DF345CC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820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414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ヒラギノ角ゴ Pro W3" pitchFamily="-65" charset="-128"/>
              </a:rPr>
              <a:t> </a:t>
            </a:r>
          </a:p>
          <a:p>
            <a:endParaRPr lang="en-US" altLang="en-US">
              <a:ea typeface="ヒラギノ角ゴ Pro W3" pitchFamily="-6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1pPr>
            <a:lvl2pPr marL="37927592" indent="-37469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2pPr>
            <a:lvl3pPr marL="1126655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577317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27979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5pPr>
            <a:lvl6pPr marL="2478641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6pPr>
            <a:lvl7pPr marL="2929303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7pPr>
            <a:lvl8pPr marL="3379965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8pPr>
            <a:lvl9pPr marL="3830627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7B72AF-278F-48C6-9FB6-2DB20DF345CC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84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60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2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ヒラギノ角ゴ Pro W3" pitchFamily="-65" charset="-128"/>
              </a:rPr>
              <a:t> </a:t>
            </a:r>
          </a:p>
          <a:p>
            <a:endParaRPr lang="en-US" altLang="en-US">
              <a:ea typeface="ヒラギノ角ゴ Pro W3" pitchFamily="-65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1pPr>
            <a:lvl2pPr marL="37927592" indent="-37469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2pPr>
            <a:lvl3pPr marL="1126655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577317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27979" indent="-2253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5pPr>
            <a:lvl6pPr marL="2478641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6pPr>
            <a:lvl7pPr marL="2929303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7pPr>
            <a:lvl8pPr marL="3379965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8pPr>
            <a:lvl9pPr marL="3830627" indent="-2253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7B72AF-278F-48C6-9FB6-2DB20DF345C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52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71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07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8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98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63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C30B-8C52-49D3-BD59-EEC43236050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99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 rot="5400000">
            <a:off x="3846513" y="2735263"/>
            <a:ext cx="15128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-11" y="0"/>
            <a:chExt cx="9144011" cy="6858000"/>
          </a:xfrm>
        </p:grpSpPr>
        <p:sp>
          <p:nvSpPr>
            <p:cNvPr id="8" name="Round Same Side Corner Rectangle 7"/>
            <p:cNvSpPr/>
            <p:nvPr userDrawn="1"/>
          </p:nvSpPr>
          <p:spPr>
            <a:xfrm rot="5400000">
              <a:off x="-323067" y="2380456"/>
              <a:ext cx="1355725" cy="709614"/>
            </a:xfrm>
            <a:prstGeom prst="round2SameRect">
              <a:avLst>
                <a:gd name="adj1" fmla="val 15828"/>
                <a:gd name="adj2" fmla="val 0"/>
              </a:avLst>
            </a:prstGeom>
            <a:solidFill>
              <a:srgbClr val="8BA5C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1" y="0"/>
              <a:ext cx="138113" cy="6858000"/>
            </a:xfrm>
            <a:prstGeom prst="rect">
              <a:avLst/>
            </a:prstGeom>
            <a:solidFill>
              <a:srgbClr val="8BA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1" y="0"/>
              <a:ext cx="9144011" cy="138113"/>
            </a:xfrm>
            <a:prstGeom prst="rect">
              <a:avLst/>
            </a:prstGeom>
            <a:solidFill>
              <a:srgbClr val="8BA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97950" y="0"/>
              <a:ext cx="146050" cy="6858000"/>
            </a:xfrm>
            <a:prstGeom prst="rect">
              <a:avLst/>
            </a:prstGeom>
            <a:solidFill>
              <a:srgbClr val="8BA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1" y="6711950"/>
              <a:ext cx="9144011" cy="146050"/>
            </a:xfrm>
            <a:prstGeom prst="rect">
              <a:avLst/>
            </a:prstGeom>
            <a:solidFill>
              <a:srgbClr val="8BA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579438"/>
            <a:ext cx="7096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59" y="1880477"/>
            <a:ext cx="3185641" cy="1711951"/>
          </a:xfrm>
        </p:spPr>
        <p:txBody>
          <a:bodyPr>
            <a:noAutofit/>
          </a:bodyPr>
          <a:lstStyle>
            <a:lvl1pPr algn="l">
              <a:lnSpc>
                <a:spcPts val="4300"/>
              </a:lnSpc>
              <a:defRPr sz="4400" b="1" cap="none" baseline="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3824" y="1886860"/>
            <a:ext cx="3634375" cy="1699185"/>
          </a:xfrm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30763" y="3657600"/>
            <a:ext cx="3684938" cy="1035050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38013" y="5683326"/>
            <a:ext cx="8859338" cy="102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715" y="6116088"/>
            <a:ext cx="548640" cy="51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079" y="6159613"/>
            <a:ext cx="475488" cy="47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20" y="6065420"/>
            <a:ext cx="441269" cy="5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814" y="6190081"/>
            <a:ext cx="809176" cy="40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787" y="5825756"/>
            <a:ext cx="822960" cy="40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107" y="6129478"/>
            <a:ext cx="505623" cy="50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31" y="5799878"/>
            <a:ext cx="486665" cy="5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789" y="5799878"/>
            <a:ext cx="731520" cy="27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552" y="5799878"/>
            <a:ext cx="776557" cy="35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08" y="5799878"/>
            <a:ext cx="883239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48" b="12582"/>
          <a:stretch/>
        </p:blipFill>
        <p:spPr>
          <a:xfrm>
            <a:off x="5066691" y="6141325"/>
            <a:ext cx="512364" cy="4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82" y="5799878"/>
            <a:ext cx="822960" cy="22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225" y="6042327"/>
            <a:ext cx="457200" cy="5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66" y="5799878"/>
            <a:ext cx="548640" cy="517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4110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36550"/>
            <a:ext cx="1158876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9144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Same Side Corner Rectangle 6"/>
          <p:cNvSpPr/>
          <p:nvPr userDrawn="1"/>
        </p:nvSpPr>
        <p:spPr>
          <a:xfrm rot="16200000">
            <a:off x="8500269" y="559594"/>
            <a:ext cx="863600" cy="423862"/>
          </a:xfrm>
          <a:prstGeom prst="round2SameRect">
            <a:avLst>
              <a:gd name="adj1" fmla="val 23727"/>
              <a:gd name="adj2" fmla="val 0"/>
            </a:avLst>
          </a:prstGeom>
          <a:solidFill>
            <a:srgbClr val="8B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71475"/>
            <a:ext cx="59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739188" y="588963"/>
            <a:ext cx="41275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9pPr>
          </a:lstStyle>
          <a:p>
            <a:pPr algn="ctr" eaLnBrk="1" hangingPunct="1">
              <a:defRPr/>
            </a:pPr>
            <a:fld id="{F32DF9AA-DE62-42CD-9D9C-88EF59C6A2F9}" type="slidenum">
              <a:rPr lang="en-US" altLang="en-US" sz="1200" smtClean="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389207" y="354748"/>
            <a:ext cx="5783263" cy="8524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602" cy="1047540"/>
          </a:xfrm>
        </p:spPr>
        <p:txBody>
          <a:bodyPr anchor="ctr">
            <a:noAutofit/>
          </a:bodyPr>
          <a:lstStyle>
            <a:lvl1pPr algn="ctr">
              <a:defRPr lang="en-US" sz="8800" b="1" spc="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 pitchFamily="-65" charset="-128"/>
                <a:cs typeface="ヒラギノ角ゴ Pro W3" pitchFamily="-65" charset="-128"/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207" y="1861777"/>
            <a:ext cx="6615112" cy="4441825"/>
          </a:xfrm>
        </p:spPr>
        <p:txBody>
          <a:bodyPr/>
          <a:lstStyle>
            <a:lvl1pPr>
              <a:lnSpc>
                <a:spcPts val="2200"/>
              </a:lnSpc>
              <a:defRPr sz="1800" b="1">
                <a:solidFill>
                  <a:srgbClr val="425968"/>
                </a:solidFill>
                <a:latin typeface="+mj-lt"/>
              </a:defRPr>
            </a:lvl1pPr>
            <a:lvl2pPr>
              <a:lnSpc>
                <a:spcPts val="2200"/>
              </a:lnSpc>
              <a:defRPr sz="1800">
                <a:solidFill>
                  <a:srgbClr val="425968"/>
                </a:solidFill>
                <a:latin typeface="+mj-lt"/>
              </a:defRPr>
            </a:lvl2pPr>
            <a:lvl3pPr>
              <a:lnSpc>
                <a:spcPts val="2200"/>
              </a:lnSpc>
              <a:defRPr sz="1800">
                <a:solidFill>
                  <a:srgbClr val="425968"/>
                </a:solidFill>
                <a:latin typeface="+mj-lt"/>
              </a:defRPr>
            </a:lvl3pPr>
            <a:lvl4pPr>
              <a:lnSpc>
                <a:spcPts val="2200"/>
              </a:lnSpc>
              <a:defRPr sz="1800">
                <a:solidFill>
                  <a:srgbClr val="425968"/>
                </a:solidFill>
                <a:latin typeface="+mj-lt"/>
              </a:defRPr>
            </a:lvl4pPr>
            <a:lvl5pPr>
              <a:lnSpc>
                <a:spcPts val="2200"/>
              </a:lnSpc>
              <a:defRPr sz="1800">
                <a:solidFill>
                  <a:srgbClr val="425968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1602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4962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7363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1612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5400000">
            <a:off x="3176" y="322262"/>
            <a:ext cx="863600" cy="866775"/>
          </a:xfrm>
          <a:prstGeom prst="round2SameRect">
            <a:avLst>
              <a:gd name="adj1" fmla="val 9498"/>
              <a:gd name="adj2" fmla="val 0"/>
            </a:avLst>
          </a:prstGeom>
          <a:solidFill>
            <a:srgbClr val="8B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4243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84" y="329184"/>
            <a:ext cx="5788152" cy="850392"/>
          </a:xfrm>
          <a:noFill/>
          <a:ln>
            <a:noFill/>
          </a:ln>
          <a:extLst/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00200"/>
            <a:ext cx="7360920" cy="4525963"/>
          </a:xfrm>
        </p:spPr>
        <p:txBody>
          <a:bodyPr>
            <a:normAutofit/>
          </a:bodyPr>
          <a:lstStyle>
            <a:lvl1pPr marL="0" indent="0">
              <a:buNone/>
              <a:defRPr lang="en-US" sz="2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ヒラギノ角ゴ Pro W3" pitchFamily="-103" charset="-128"/>
                <a:cs typeface="Calibri" pitchFamily="34" charset="0"/>
              </a:defRPr>
            </a:lvl1pPr>
            <a:lvl2pPr marL="692150" indent="-457200">
              <a:lnSpc>
                <a:spcPct val="110000"/>
              </a:lnSpc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ヒラギノ角ゴ Pro W3" pitchFamily="-103" charset="-128"/>
                <a:cs typeface="Calibri" pitchFamily="34" charset="0"/>
              </a:defRPr>
            </a:lvl2pPr>
            <a:lvl3pPr marL="914400" indent="-457200">
              <a:lnSpc>
                <a:spcPct val="90000"/>
              </a:lnSpc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ヒラギノ角ゴ Pro W3" pitchFamily="-103" charset="-128"/>
                <a:cs typeface="Calibri" pitchFamily="34" charset="0"/>
              </a:defRPr>
            </a:lvl3pPr>
            <a:lvl4pPr marL="1149350" indent="-457200">
              <a:lnSpc>
                <a:spcPct val="90000"/>
              </a:lnSpc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ヒラギノ角ゴ Pro W3" pitchFamily="-103" charset="-128"/>
                <a:cs typeface="Calibri" pitchFamily="34" charset="0"/>
              </a:defRPr>
            </a:lvl4pPr>
            <a:lvl5pPr marL="1371600" indent="-457200">
              <a:lnSpc>
                <a:spcPct val="90000"/>
              </a:lnSpc>
              <a:buNone/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ヒラギノ角ゴ Pro W3" pitchFamily="-103" charset="-128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3089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6200000">
            <a:off x="8500269" y="542132"/>
            <a:ext cx="863600" cy="423862"/>
          </a:xfrm>
          <a:prstGeom prst="round2SameRect">
            <a:avLst>
              <a:gd name="adj1" fmla="val 23727"/>
              <a:gd name="adj2" fmla="val 0"/>
            </a:avLst>
          </a:prstGeom>
          <a:solidFill>
            <a:srgbClr val="8B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14413" y="328613"/>
            <a:ext cx="5783262" cy="8524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2350" y="1600200"/>
            <a:ext cx="73580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Type paragraph here…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 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3"/>
            <a:ext cx="868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54013"/>
            <a:ext cx="59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739188" y="588963"/>
            <a:ext cx="41275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01" charset="-128"/>
              </a:defRPr>
            </a:lvl9pPr>
          </a:lstStyle>
          <a:p>
            <a:pPr algn="ctr" eaLnBrk="1" hangingPunct="1">
              <a:defRPr/>
            </a:pPr>
            <a:fld id="{AA8C9B15-2235-456C-B568-E6CCBF2477F1}" type="slidenum">
              <a:rPr lang="en-US" altLang="en-US" sz="1200" smtClean="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595" r:id="rId3"/>
    <p:sldLayoutId id="2147484596" r:id="rId4"/>
    <p:sldLayoutId id="2147484597" r:id="rId5"/>
    <p:sldLayoutId id="2147484600" r:id="rId6"/>
    <p:sldLayoutId id="2147484601" r:id="rId7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 spc="50">
          <a:solidFill>
            <a:srgbClr val="FF6600"/>
          </a:solidFill>
          <a:latin typeface="+mj-lt"/>
          <a:ea typeface="ヒラギノ角ゴ Pro W3" pitchFamily="-103" charset="-128"/>
          <a:cs typeface="ヒラギノ角ゴ Pro W3" pitchFamily="-103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-103" charset="0"/>
          <a:ea typeface="ヒラギノ角ゴ Pro W3" pitchFamily="-103" charset="-128"/>
          <a:cs typeface="ヒラギノ角ゴ Pro W3" pitchFamily="-10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5031"/>
        </a:buClr>
        <a:buFont typeface="Arial" charset="0"/>
        <a:defRPr sz="2200" kern="1200">
          <a:solidFill>
            <a:srgbClr val="595959"/>
          </a:solidFill>
          <a:latin typeface="Calibri" pitchFamily="34" charset="0"/>
          <a:ea typeface="ヒラギノ角ゴ Pro W3" pitchFamily="-103" charset="-128"/>
          <a:cs typeface="Calibri" pitchFamily="34" charset="0"/>
        </a:defRPr>
      </a:lvl1pPr>
      <a:lvl2pPr marL="457200" indent="-2222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5031"/>
        </a:buClr>
        <a:buFont typeface="Arial" charset="0"/>
        <a:buChar char="•"/>
        <a:defRPr sz="2000" kern="1200">
          <a:solidFill>
            <a:srgbClr val="595959"/>
          </a:solidFill>
          <a:latin typeface="Calibri" pitchFamily="34" charset="0"/>
          <a:ea typeface="ヒラギノ角ゴ Pro W3" pitchFamily="-103" charset="-128"/>
          <a:cs typeface="Calibri" pitchFamily="34" charset="0"/>
        </a:defRPr>
      </a:lvl2pPr>
      <a:lvl3pPr marL="692150" indent="-234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5031"/>
        </a:buClr>
        <a:buFont typeface="Arial" charset="0"/>
        <a:buChar char="•"/>
        <a:defRPr sz="2000" kern="1200">
          <a:solidFill>
            <a:srgbClr val="595959"/>
          </a:solidFill>
          <a:latin typeface="Calibri" pitchFamily="34" charset="0"/>
          <a:ea typeface="ヒラギノ角ゴ Pro W3" pitchFamily="-103" charset="-128"/>
          <a:cs typeface="Calibri" pitchFamily="34" charset="0"/>
        </a:defRPr>
      </a:lvl3pPr>
      <a:lvl4pPr marL="914400" indent="-2222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5031"/>
        </a:buClr>
        <a:buFont typeface="Arial" charset="0"/>
        <a:buChar char="•"/>
        <a:defRPr sz="2000" kern="1200">
          <a:solidFill>
            <a:srgbClr val="595959"/>
          </a:solidFill>
          <a:latin typeface="Calibri" pitchFamily="34" charset="0"/>
          <a:ea typeface="ヒラギノ角ゴ Pro W3" pitchFamily="-103" charset="-128"/>
          <a:cs typeface="Calibri" pitchFamily="34" charset="0"/>
        </a:defRPr>
      </a:lvl4pPr>
      <a:lvl5pPr marL="1149350" indent="-234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5031"/>
        </a:buClr>
        <a:buFont typeface="Arial" charset="0"/>
        <a:buChar char="•"/>
        <a:defRPr sz="2000" kern="1200">
          <a:solidFill>
            <a:srgbClr val="595959"/>
          </a:solidFill>
          <a:latin typeface="Calibri" pitchFamily="34" charset="0"/>
          <a:ea typeface="ヒラギノ角ゴ Pro W3" pitchFamily="-103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3"/>
          <p:cNvSpPr>
            <a:spLocks noGrp="1"/>
          </p:cNvSpPr>
          <p:nvPr>
            <p:ph type="ctrTitle"/>
          </p:nvPr>
        </p:nvSpPr>
        <p:spPr>
          <a:xfrm>
            <a:off x="1106488" y="1881188"/>
            <a:ext cx="3186112" cy="2811462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ヒラギノ角ゴ Pro W3" pitchFamily="-101" charset="-128"/>
              </a:rPr>
              <a:t>Green Economy, Green Growth, Forests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24413" y="1887538"/>
            <a:ext cx="3633787" cy="169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>
                <a:solidFill>
                  <a:schemeClr val="tx2">
                    <a:lumMod val="50000"/>
                  </a:schemeClr>
                </a:solidFill>
              </a:rPr>
              <a:t>Optimal Solutions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830763" y="3657600"/>
            <a:ext cx="3684587" cy="1035050"/>
          </a:xfrm>
        </p:spPr>
        <p:txBody>
          <a:bodyPr/>
          <a:lstStyle/>
          <a:p>
            <a:pPr marL="0" indent="0">
              <a:buFont typeface="Arial" pitchFamily="-102" charset="0"/>
              <a:buNone/>
              <a:defRPr/>
            </a:pPr>
            <a:r>
              <a:rPr lang="en-CA" sz="2800">
                <a:ea typeface="ヒラギノ角ゴ Pro W3" pitchFamily="-102" charset="-128"/>
              </a:rPr>
              <a:t>Rodney Schmidt</a:t>
            </a:r>
          </a:p>
          <a:p>
            <a:pPr marL="0" indent="0">
              <a:buFont typeface="Arial" pitchFamily="-102" charset="0"/>
              <a:buNone/>
              <a:defRPr/>
            </a:pPr>
            <a:r>
              <a:rPr lang="en-CA" sz="2800">
                <a:ea typeface="ヒラギノ角ゴ Pro W3" pitchFamily="-102" charset="-128"/>
              </a:rPr>
              <a:t>2 March 2017</a:t>
            </a:r>
          </a:p>
          <a:p>
            <a:pPr marL="0" indent="0">
              <a:buFont typeface="Arial" pitchFamily="-102" charset="0"/>
              <a:buNone/>
              <a:defRPr/>
            </a:pPr>
            <a:endParaRPr lang="en-US" sz="1800">
              <a:ea typeface="ヒラギノ角ゴ Pro W3" pitchFamily="-102" charset="-128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3846513" y="2757488"/>
            <a:ext cx="15128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42458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1318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What is green growth?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  <a:p>
            <a:r>
              <a:rPr lang="en-US"/>
              <a:t>Low carbon investments drive economic growth: “Tackling climate change can be a boon to prosperity”</a:t>
            </a:r>
            <a:endParaRPr lang="en-CA"/>
          </a:p>
          <a:p>
            <a:endParaRPr lang="en-US"/>
          </a:p>
          <a:p>
            <a:r>
              <a:rPr lang="en-US"/>
              <a:t>Goes beyond the green economy by exploiting synergies between the environment and the economy 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Treats natural resources as a capital asset: natural capital</a:t>
            </a:r>
            <a:endParaRPr lang="en-CA"/>
          </a:p>
          <a:p>
            <a:endParaRPr lang="en-CA"/>
          </a:p>
          <a:p>
            <a:r>
              <a:rPr lang="en-US"/>
              <a:t>Investing in natural capital and correcting market failures can increase the effective supply of natural capital, thus contributing to growth</a:t>
            </a:r>
            <a:endParaRPr lang="en-CA"/>
          </a:p>
          <a:p>
            <a:endParaRPr lang="en-US"/>
          </a:p>
          <a:p>
            <a:r>
              <a:rPr lang="en-US"/>
              <a:t>Developing countries can leapfrog over brown growth technologies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1145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12426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What is green growth?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58651724"/>
              </p:ext>
            </p:extLst>
          </p:nvPr>
        </p:nvGraphicFramePr>
        <p:xfrm>
          <a:off x="703386" y="1862138"/>
          <a:ext cx="7651261" cy="458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0719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8616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GE/GG and sustainable development</a:t>
            </a:r>
            <a:endParaRPr lang="en-CA" sz="2000"/>
          </a:p>
          <a:p>
            <a:endParaRPr lang="en-US" sz="2000"/>
          </a:p>
          <a:p>
            <a:r>
              <a:rPr lang="en-US"/>
              <a:t>GE/GG is not a replacement for sustainable development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In relation to sustainable development, GE/GG policies go beyond economics and environment to encompass social equity and poverty eradication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GE/GG as a subset of sustainable development and way of achieving it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GE/GG must adopt a pro-poor approach, especially since livelihoods and security of the poor depend more on natural capital</a:t>
            </a:r>
            <a:endParaRPr lang="en-CA"/>
          </a:p>
          <a:p>
            <a:endParaRPr lang="en-CA"/>
          </a:p>
          <a:p>
            <a:r>
              <a:rPr lang="en-US"/>
              <a:t> 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7841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550863" y="352425"/>
            <a:ext cx="62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pitchFamily="-103" charset="-128"/>
              <a:cs typeface="ヒラギノ角ゴ Pro W3" pitchFamily="-103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4983" y="1615440"/>
            <a:ext cx="7360920" cy="4525963"/>
          </a:xfrm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  <a:spcAft>
                <a:spcPts val="0"/>
              </a:spcAft>
            </a:pPr>
            <a:r>
              <a:rPr lang="en-CA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 major opportunity for the Forest sector</a:t>
            </a:r>
          </a:p>
          <a:p>
            <a:endParaRPr lang="en-US" sz="20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GE/GG policy suite</a:t>
            </a:r>
            <a:endParaRPr lang="en-CA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 Central role </a:t>
            </a:r>
            <a:r>
              <a:rPr lang="en-US" b="1"/>
              <a:t>for forests in GE/GG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/>
              <a:t>Forest sector development, sustainable forests, sustainable development</a:t>
            </a:r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US" b="1"/>
          </a:p>
          <a:p>
            <a:endParaRPr lang="en-US" b="1"/>
          </a:p>
          <a:p>
            <a:endParaRPr lang="en-CA" b="1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983" y="329184"/>
            <a:ext cx="6239831" cy="850392"/>
          </a:xfrm>
        </p:spPr>
        <p:txBody>
          <a:bodyPr/>
          <a:lstStyle/>
          <a:p>
            <a:r>
              <a:rPr lang="en-CA"/>
              <a:t>Green economy, Green growth, Forests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27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major opportunity for the Forest sector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The GE/GG policy suite</a:t>
            </a:r>
            <a:endParaRPr lang="en-CA" sz="2000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  <a:p>
            <a:r>
              <a:rPr lang="en-US"/>
              <a:t>Global Commission on the Economy and Climate, </a:t>
            </a:r>
            <a:r>
              <a:rPr lang="en-US" i="1"/>
              <a:t>New Climate Economy:</a:t>
            </a:r>
            <a:endParaRPr lang="en-CA" i="1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Carbon price</a:t>
            </a:r>
            <a:endParaRPr lang="en-CA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Renewable energy</a:t>
            </a:r>
            <a:endParaRPr lang="en-CA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No new unabated coal-fired power plants – immediately in developed countries; by 2025 in middle income countries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Sustainable cities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Sustainable public transport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Modern farming techniques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No de-forestation globally by 2030</a:t>
            </a:r>
            <a:endParaRPr lang="en-CA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At least 500 million hectares of lost or degraded forests restored by 2030</a:t>
            </a:r>
            <a:endParaRPr lang="en-CA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9378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major opportunity for the Forest sector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A Central role for forests - GE/GG prioritizes natural resources </a:t>
            </a:r>
            <a:endParaRPr lang="en-CA" sz="2000"/>
          </a:p>
          <a:p>
            <a:pPr marL="0" indent="0">
              <a:defRPr/>
            </a:pPr>
            <a:endParaRPr lang="en-CA" sz="2000"/>
          </a:p>
          <a:p>
            <a:r>
              <a:rPr lang="en-US"/>
              <a:t>Nine principles of GE/GG (UNEP, 2012), of which:</a:t>
            </a:r>
          </a:p>
          <a:p>
            <a:endParaRPr lang="en-CA"/>
          </a:p>
          <a:p>
            <a:r>
              <a:rPr lang="en-US"/>
              <a:t>One. “</a:t>
            </a:r>
            <a:r>
              <a:rPr lang="en-US" i="1"/>
              <a:t>Working with nature should be at the heart of the transition to a green economy…”</a:t>
            </a:r>
          </a:p>
          <a:p>
            <a:endParaRPr lang="en-CA"/>
          </a:p>
          <a:p>
            <a:r>
              <a:rPr lang="en-US"/>
              <a:t>Five. “</a:t>
            </a:r>
            <a:r>
              <a:rPr lang="en-US" i="1"/>
              <a:t>Investments in nature today – whether restoration or protected area management – can save money and promote economic growth in the long term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Investments in nature can be significantly more cost-effective than in other forms of capital or engineered solutions…especially if the wider range of co-benefits delivered are factored into the equation”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6061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major opportunity for the Forest sector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A Central role for forests - REDD+ in GE/GG</a:t>
            </a:r>
            <a:endParaRPr lang="en-CA" sz="2000"/>
          </a:p>
          <a:p>
            <a:pPr marL="0" indent="0">
              <a:defRPr/>
            </a:pPr>
            <a:endParaRPr lang="en-CA" sz="2000"/>
          </a:p>
          <a:p>
            <a:r>
              <a:rPr lang="en-US"/>
              <a:t>UN-REDD Global Symposium on REDD+ in a Green Economy June 2013</a:t>
            </a:r>
          </a:p>
          <a:p>
            <a:endParaRPr lang="en-CA"/>
          </a:p>
          <a:p>
            <a:r>
              <a:rPr lang="en-US"/>
              <a:t>UNEP International Resource Panel – Working Group on REDD+ in a Green Economy:</a:t>
            </a:r>
          </a:p>
          <a:p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REDD+ can be a catalyst for building broader support for a Green Economy</a:t>
            </a:r>
          </a:p>
          <a:p>
            <a:pPr>
              <a:buFont typeface="Arial" panose="020B0604020202020204" pitchFamily="34" charset="0"/>
              <a:buChar char="•"/>
            </a:pP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Interest in the Green Economy can support REDD+ and contribute to its implementation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5787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10902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major opportunity for the Forest sector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A Central role for forests - REDD+ in GE/GG</a:t>
            </a:r>
            <a:endParaRPr lang="en-CA" sz="2000"/>
          </a:p>
          <a:p>
            <a:pPr marL="0" indent="0">
              <a:defRPr/>
            </a:pPr>
            <a:endParaRPr lang="en-CA" sz="2000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REDD+ can help correct the market, policy, and institutional failures that undervalue climate change mitigation and other services provided by forest ecosystems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mechanisms of Payments for Ecosystem Services, in REDD+ and generally, that create markets for forest-based eco-services, are inter-linked with the conditions that enable GE/GG as a whole – effective incentives for investments in natural capital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0975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9378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major opportunity for the Forest sector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Forest sector development, sustainable forests, sustainable development</a:t>
            </a:r>
          </a:p>
          <a:p>
            <a:pPr marL="0" indent="0">
              <a:defRPr/>
            </a:pPr>
            <a:endParaRPr lang="en-CA" sz="2000"/>
          </a:p>
          <a:p>
            <a:r>
              <a:rPr lang="en-US"/>
              <a:t>Forest ecosystem services are holistic and multifunctional and many are not priced or provided through conventional markets </a:t>
            </a:r>
            <a:endParaRPr lang="en-CA"/>
          </a:p>
          <a:p>
            <a:endParaRPr lang="en-US"/>
          </a:p>
          <a:p>
            <a:r>
              <a:rPr lang="en-US"/>
              <a:t>Under GE/GG there will be new demand for forest products from public creation of new markets and public investment</a:t>
            </a:r>
            <a:endParaRPr lang="en-CA"/>
          </a:p>
          <a:p>
            <a:endParaRPr lang="en-US"/>
          </a:p>
          <a:p>
            <a:r>
              <a:rPr lang="en-US"/>
              <a:t>Under GE/GG there will be increased private investment in an expanded forest product mix, such as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bioenergy and biofuels from forest biomass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new NTFPs – eg mushrooms, chestnuts, medicinal plants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recreation and tourism</a:t>
            </a:r>
            <a:endParaRPr lang="en-CA"/>
          </a:p>
          <a:p>
            <a:endParaRPr lang="en-US"/>
          </a:p>
          <a:p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3652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14712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major opportunity for the Forest sector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Forest sector development, sustainable forests, sustainable development</a:t>
            </a:r>
          </a:p>
          <a:p>
            <a:pPr marL="0" indent="0">
              <a:defRPr/>
            </a:pPr>
            <a:endParaRPr lang="en-CA" sz="2000"/>
          </a:p>
          <a:p>
            <a:endParaRPr lang="en-US"/>
          </a:p>
          <a:p>
            <a:r>
              <a:rPr lang="en-US"/>
              <a:t>Preparing the forest sector for the green economy is fully compatible with making progress towards sustainable forest management</a:t>
            </a:r>
            <a:endParaRPr lang="en-CA"/>
          </a:p>
          <a:p>
            <a:endParaRPr lang="en-US"/>
          </a:p>
          <a:p>
            <a:r>
              <a:rPr lang="en-US"/>
              <a:t>A forest sector which plays a leading role in a green economy is promoting sustainable development, in the forest sector and outside it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6722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550863" y="352425"/>
            <a:ext cx="62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pitchFamily="-103" charset="-128"/>
              <a:cs typeface="ヒラギノ角ゴ Pro W3" pitchFamily="-103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Green economy, Green growth, Sustainable development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 major opportunity for the Forest sector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Forest tenure in GE/GG 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Forest communities in GE/GG and sustainable development</a:t>
            </a:r>
            <a:endParaRPr lang="en-CA" sz="24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b="1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983" y="329184"/>
            <a:ext cx="6239831" cy="850392"/>
          </a:xfrm>
        </p:spPr>
        <p:txBody>
          <a:bodyPr/>
          <a:lstStyle/>
          <a:p>
            <a:r>
              <a:rPr lang="en-CA"/>
              <a:t>Green economy, Green growth, Forests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775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550863" y="352425"/>
            <a:ext cx="62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pitchFamily="-103" charset="-128"/>
              <a:cs typeface="ヒラギノ角ゴ Pro W3" pitchFamily="-103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4983" y="1615440"/>
            <a:ext cx="7360920" cy="4525963"/>
          </a:xfrm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  <a:spcAft>
                <a:spcPts val="0"/>
              </a:spcAft>
            </a:pPr>
            <a:endParaRPr lang="en-CA" sz="24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400"/>
              </a:spcBef>
              <a:spcAft>
                <a:spcPts val="0"/>
              </a:spcAft>
            </a:pPr>
            <a:r>
              <a:rPr lang="en-CA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Forest tenure in GE/GG </a:t>
            </a:r>
          </a:p>
          <a:p>
            <a:endParaRPr lang="en-US" sz="20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b="1" dirty="0"/>
          </a:p>
          <a:p>
            <a:endParaRPr lang="en-US" b="1"/>
          </a:p>
          <a:p>
            <a:endParaRPr lang="en-US" b="1"/>
          </a:p>
          <a:p>
            <a:endParaRPr lang="en-CA" b="1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983" y="329184"/>
            <a:ext cx="6239831" cy="850392"/>
          </a:xfrm>
        </p:spPr>
        <p:txBody>
          <a:bodyPr/>
          <a:lstStyle/>
          <a:p>
            <a:r>
              <a:rPr lang="en-CA"/>
              <a:t>Green economy, Green growth, Forests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4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8524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 tenure in GE/GG </a:t>
            </a: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>
                <a:ea typeface="Times New Roman" panose="02020603050405020304" pitchFamily="18" charset="0"/>
              </a:rPr>
              <a:t>Tenure rights of most communities living in forest regions are not formally recognized</a:t>
            </a:r>
            <a:endParaRPr lang="en-CA" sz="200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>
                <a:ea typeface="Times New Roman" panose="02020603050405020304" pitchFamily="18" charset="0"/>
              </a:rPr>
              <a:t> </a:t>
            </a:r>
            <a:endParaRPr lang="en-CA" sz="200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>
                <a:ea typeface="Times New Roman" panose="02020603050405020304" pitchFamily="18" charset="0"/>
              </a:rPr>
              <a:t>Recognition and clarification of property and tenure rights is required to implement GE/GG: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ea typeface="Times New Roman" panose="02020603050405020304" pitchFamily="18" charset="0"/>
              </a:rPr>
              <a:t>makes possible valuation of new forest products and ecosystem services and creation of new markets, especially through REDD+</a:t>
            </a:r>
            <a:endParaRPr lang="en-CA" sz="200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ea typeface="Times New Roman" panose="02020603050405020304" pitchFamily="18" charset="0"/>
              </a:rPr>
              <a:t>provides incentives for sustainable forest management, PES schemes, and private investment by instilling confidence in long term returns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ea typeface="Times New Roman" panose="02020603050405020304" pitchFamily="18" charset="0"/>
              </a:rPr>
              <a:t>facilitates financing of private investment in forests</a:t>
            </a:r>
            <a:endParaRPr lang="en-CA" sz="200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>
                <a:ea typeface="Times New Roman" panose="02020603050405020304" pitchFamily="18" charset="0"/>
              </a:rPr>
              <a:t>supports equity and legitimacy of GE/GG projects by ensuring that local communities share benefits in proportional to their rights and responsibilities</a:t>
            </a:r>
            <a:endParaRPr lang="en-CA" sz="2000"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550863" y="352425"/>
            <a:ext cx="62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pitchFamily="-103" charset="-128"/>
              <a:cs typeface="ヒラギノ角ゴ Pro W3" pitchFamily="-103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4983" y="1615440"/>
            <a:ext cx="7360920" cy="4525963"/>
          </a:xfrm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  <a:spcAft>
                <a:spcPts val="0"/>
              </a:spcAft>
            </a:pPr>
            <a:endParaRPr lang="en-CA" sz="24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Forest communities in GE/GG and sustainable development</a:t>
            </a:r>
            <a:endParaRPr lang="en-CA" sz="24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400"/>
              </a:spcBef>
              <a:spcAft>
                <a:spcPts val="0"/>
              </a:spcAft>
            </a:pPr>
            <a:endParaRPr lang="en-CA" sz="24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b="1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b="1" dirty="0"/>
          </a:p>
          <a:p>
            <a:endParaRPr lang="en-US" b="1"/>
          </a:p>
          <a:p>
            <a:endParaRPr lang="en-US" b="1"/>
          </a:p>
          <a:p>
            <a:endParaRPr lang="en-CA" b="1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983" y="329184"/>
            <a:ext cx="6239831" cy="850392"/>
          </a:xfrm>
        </p:spPr>
        <p:txBody>
          <a:bodyPr/>
          <a:lstStyle/>
          <a:p>
            <a:r>
              <a:rPr lang="en-CA"/>
              <a:t>Green economy, Green growth, Forests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45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85248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 communities in GE/GG and sustainable development</a:t>
            </a:r>
            <a:endParaRPr lang="en-CA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/>
              <a:t>The foundational and pervasive shifts in economic values and structures required for the transition to GE/GG </a:t>
            </a:r>
            <a:r>
              <a:rPr lang="en-CA"/>
              <a:t>will require wide societal acceptance</a:t>
            </a:r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Nine principles of GE/GG (UNEP, 2012), continued:</a:t>
            </a:r>
            <a:endParaRPr lang="en-CA"/>
          </a:p>
          <a:p>
            <a:r>
              <a:rPr lang="en-US"/>
              <a:t>Eight. “</a:t>
            </a:r>
            <a:r>
              <a:rPr lang="en-US" i="1"/>
              <a:t>Managing the transition</a:t>
            </a:r>
            <a:r>
              <a:rPr lang="en-US"/>
              <a:t> to a green economy will need to take into account not only the opportunity of win-wins, but also the risks of losses for certain groups and trade-offs across sectors and over time. This applies both to specific local decisions and communities and wider structural changes to the economy…”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In GE/GG forests have great potential to alleviate poverty, and especially extreme poverty, through major new investments, and higher value new products and markets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852487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0"/>
              </a:spcAft>
            </a:pPr>
            <a:r>
              <a:rPr lang="en-US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 communities in GE/GG and sustainable development</a:t>
            </a:r>
            <a:endParaRPr lang="en-CA" kern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endParaRPr lang="en-CA"/>
          </a:p>
          <a:p>
            <a:r>
              <a:rPr lang="en-CA"/>
              <a:t>Social inclusion and poverty reduction, pillars of GE/GG and sustainable development, can only be built on the basis of:</a:t>
            </a:r>
          </a:p>
          <a:p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CA"/>
              <a:t>clarity on the likely drivers and constraints to growth in the choice between Brown and Green economies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/>
              <a:t>understanding of the likely incidence and distribution of costs and benefits of transitioning to a Green economy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/>
              <a:t>at project level, full and effective participation of key stakeholders, secure tenure rights, and equitable benefit sharing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8116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550863" y="352425"/>
            <a:ext cx="62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pitchFamily="-103" charset="-128"/>
              <a:cs typeface="ヒラギノ角ゴ Pro W3" pitchFamily="-103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CA" sz="2400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Green economy, Green growth, Sustainable development</a:t>
            </a:r>
          </a:p>
          <a:p>
            <a:endParaRPr lang="en-US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Impetus for the green economy/growth concept</a:t>
            </a:r>
            <a:endParaRPr lang="en-CA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Institutional backing</a:t>
            </a:r>
            <a:endParaRPr lang="en-CA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What is the green economy?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What is green growth?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GE/GG and sustainable development</a:t>
            </a:r>
          </a:p>
          <a:p>
            <a:endParaRPr lang="en-US" b="1"/>
          </a:p>
          <a:p>
            <a:endParaRPr lang="en-CA" b="1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983" y="329184"/>
            <a:ext cx="6239831" cy="850392"/>
          </a:xfrm>
        </p:spPr>
        <p:txBody>
          <a:bodyPr/>
          <a:lstStyle/>
          <a:p>
            <a:r>
              <a:rPr lang="en-CA"/>
              <a:t>Green economy, Green growth, Forests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02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pPr marL="0" indent="0">
              <a:defRPr/>
            </a:pPr>
            <a:r>
              <a:rPr lang="en-US" sz="2000"/>
              <a:t>Impetus for the green economy/growth concept</a:t>
            </a:r>
            <a:endParaRPr lang="en-CA" sz="2000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  <a:p>
            <a:r>
              <a:rPr lang="en-US"/>
              <a:t>2006 Stern Review of the Economics of Climate Change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tackling climate change now will be cheaper than attempting to deal with effects decades later</a:t>
            </a:r>
            <a:endParaRPr lang="en-CA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major factor in 2009 Copenhagen agreement: for the first time developed and major developing countries set out joint measures to reduce greenhouse gas emissions</a:t>
            </a:r>
            <a:endParaRPr lang="en-CA" sz="1600"/>
          </a:p>
          <a:p>
            <a:r>
              <a:rPr lang="en-US"/>
              <a:t> Economic stimulus following the financial crisis of 2008-10</a:t>
            </a:r>
            <a:endParaRPr lang="en-CA"/>
          </a:p>
          <a:p>
            <a:r>
              <a:rPr lang="en-US"/>
              <a:t> Expected massive increase in demand for energy, food, commodities, and resources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CA" sz="1600"/>
              <a:t>world population will reach 9 billion by 2050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middle classes will expand significantly</a:t>
            </a:r>
            <a:endParaRPr lang="en-CA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cities in the developing world and associated infrastructure will grow rapidly</a:t>
            </a:r>
            <a:endParaRPr lang="en-CA" sz="1600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Institutional backing -  Reports</a:t>
            </a:r>
          </a:p>
          <a:p>
            <a:endParaRPr lang="en-CA"/>
          </a:p>
          <a:p>
            <a:r>
              <a:rPr lang="en-US"/>
              <a:t>The Global Commission on the Economy and Climate (UN, OECD, IMF, WB, IEA) by Lord Stern September 2014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"Reducing emissions is not only compatible with economic growth and development – if done well it can actually generate better growth than the old high-carbon model."</a:t>
            </a:r>
            <a:endParaRPr lang="en-CA" sz="1600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WB: Inclusive Green Growth 2012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UNEP: Towards a Green Economy, 2011</a:t>
            </a:r>
            <a:endParaRPr lang="en-CA"/>
          </a:p>
          <a:p>
            <a:r>
              <a:rPr lang="en-US"/>
              <a:t> </a:t>
            </a:r>
            <a:endParaRPr lang="en-CA"/>
          </a:p>
          <a:p>
            <a:r>
              <a:rPr lang="en-US"/>
              <a:t>OECD: Towards Green Growth 2011</a:t>
            </a:r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56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Institutional backing - Platforms</a:t>
            </a:r>
          </a:p>
          <a:p>
            <a:endParaRPr lang="en-CA"/>
          </a:p>
          <a:p>
            <a:r>
              <a:rPr lang="en-US"/>
              <a:t>Global Green Growth Forum ‘3gf.dk’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CA" sz="1600"/>
              <a:t>A rapid, large-scale industrial transition is needed with potential to unlock new growth engines and spur global economic growth</a:t>
            </a:r>
          </a:p>
          <a:p>
            <a:r>
              <a:rPr lang="en-US"/>
              <a:t> </a:t>
            </a:r>
          </a:p>
          <a:p>
            <a:r>
              <a:rPr lang="en-US"/>
              <a:t>Global Green Growth Institute ‘gggi.org’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official international organization launched at Rio+20, located in Republic of Korea, to advise countries on green growth implementation</a:t>
            </a:r>
            <a:endParaRPr lang="en-CA" sz="1600"/>
          </a:p>
          <a:p>
            <a:r>
              <a:rPr lang="en-US"/>
              <a:t> </a:t>
            </a:r>
          </a:p>
          <a:p>
            <a:r>
              <a:rPr lang="en-US"/>
              <a:t>Green Growth Knowledge Platform (WB, OECD, UNEP, GGGI)  ‘greengrowthknowledge.org’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CA" sz="1600"/>
              <a:t>a global network offering the policy guidance, good practices, tools, and data necessary to support the transition to a green economy</a:t>
            </a:r>
          </a:p>
          <a:p>
            <a:endParaRPr lang="en-CA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5975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Institutional backing -  Official commitments</a:t>
            </a:r>
          </a:p>
          <a:p>
            <a:endParaRPr lang="en-CA"/>
          </a:p>
          <a:p>
            <a:r>
              <a:rPr lang="en-US"/>
              <a:t>UN Conference on Sustainable Development (Rio+20) 2012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GE in context of sustainable development and poverty alleviation</a:t>
            </a:r>
            <a:endParaRPr lang="en-CA" sz="1600"/>
          </a:p>
          <a:p>
            <a:r>
              <a:rPr lang="en-US"/>
              <a:t> </a:t>
            </a:r>
          </a:p>
          <a:p>
            <a:r>
              <a:rPr lang="en-US"/>
              <a:t>G20 Summits Seoul 2010, France 2011, Mexico 2012</a:t>
            </a:r>
            <a:endParaRPr lang="en-CA"/>
          </a:p>
          <a:p>
            <a:r>
              <a:rPr lang="en-US"/>
              <a:t> </a:t>
            </a:r>
          </a:p>
          <a:p>
            <a:r>
              <a:rPr lang="en-CA"/>
              <a:t>RoKorea National Strategy for Green Growth, Five-Year Plan for Green Growth, Framework Act on Low Carbon Green Growth 2009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mitigating climate change and strengthening energy independence</a:t>
            </a:r>
            <a:endParaRPr lang="en-CA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creating new growth engines and improving quality of life</a:t>
            </a:r>
            <a:endParaRPr lang="en-CA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enhancing RoK’s international contribution </a:t>
            </a:r>
            <a:endParaRPr lang="en-CA" sz="1600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440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10902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What is the green economy?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  <a:p>
            <a:r>
              <a:rPr lang="en-US"/>
              <a:t>Focuses on the economy while addressing environmental constraints to growth: the environment is a factor of production</a:t>
            </a:r>
            <a:endParaRPr lang="en-CA"/>
          </a:p>
          <a:p>
            <a:endParaRPr lang="en-US"/>
          </a:p>
          <a:p>
            <a:r>
              <a:rPr lang="en-US"/>
              <a:t>Calls for new, low carbon, production technologies that economize on non-renewable resources, reduce greenhouse gas emissions, and avoid further environmental damage, including to biodiversity and ecosystem services</a:t>
            </a:r>
            <a:endParaRPr lang="en-CA"/>
          </a:p>
          <a:p>
            <a:endParaRPr lang="en-CA"/>
          </a:p>
          <a:p>
            <a:r>
              <a:rPr lang="en-US"/>
              <a:t>Yields sustainable growth, in the long run exceeding ‘brown’ growth   </a:t>
            </a:r>
          </a:p>
          <a:p>
            <a:endParaRPr lang="en-US"/>
          </a:p>
          <a:p>
            <a:r>
              <a:rPr lang="en-US"/>
              <a:t>Requires public intervention and public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if no market failures could leave green investment to the private sector</a:t>
            </a:r>
            <a:endParaRPr lang="en-CA" sz="1600"/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4018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89063" y="354013"/>
            <a:ext cx="5783262" cy="1030287"/>
          </a:xfrm>
        </p:spPr>
        <p:txBody>
          <a:bodyPr/>
          <a:lstStyle/>
          <a:p>
            <a:pPr>
              <a:defRPr/>
            </a:pPr>
            <a: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economy, Green growth, Sustainable development</a:t>
            </a:r>
            <a:br>
              <a:rPr lang="en-CA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36550"/>
            <a:ext cx="1150938" cy="10477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alt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-101" charset="-128"/>
              </a:rPr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389063" y="1862138"/>
            <a:ext cx="6615112" cy="4441825"/>
          </a:xfrm>
        </p:spPr>
        <p:txBody>
          <a:bodyPr/>
          <a:lstStyle/>
          <a:p>
            <a:r>
              <a:rPr lang="en-US" sz="2000"/>
              <a:t>What is the green economy?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>
              <a:ea typeface="ヒラギノ角ゴ Pro W3" pitchFamily="-101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96796488"/>
              </p:ext>
            </p:extLst>
          </p:nvPr>
        </p:nvGraphicFramePr>
        <p:xfrm>
          <a:off x="578339" y="1923563"/>
          <a:ext cx="7651261" cy="458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4653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93B0CD"/>
      </a:lt1>
      <a:dk2>
        <a:srgbClr val="709E51"/>
      </a:dk2>
      <a:lt2>
        <a:srgbClr val="D4E2CB"/>
      </a:lt2>
      <a:accent1>
        <a:srgbClr val="3B8BD8"/>
      </a:accent1>
      <a:accent2>
        <a:srgbClr val="98AD23"/>
      </a:accent2>
      <a:accent3>
        <a:srgbClr val="D22A00"/>
      </a:accent3>
      <a:accent4>
        <a:srgbClr val="FFCC00"/>
      </a:accent4>
      <a:accent5>
        <a:srgbClr val="25843D"/>
      </a:accent5>
      <a:accent6>
        <a:srgbClr val="F67717"/>
      </a:accent6>
      <a:hlink>
        <a:srgbClr val="25BFCD"/>
      </a:hlink>
      <a:folHlink>
        <a:srgbClr val="544BAB"/>
      </a:folHlink>
    </a:clrScheme>
    <a:fontScheme name="Custom 7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</TotalTime>
  <Words>1177</Words>
  <Application>Microsoft Office PowerPoint</Application>
  <PresentationFormat>On-screen Show (4:3)</PresentationFormat>
  <Paragraphs>263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Cambria</vt:lpstr>
      <vt:lpstr>Times New Roman</vt:lpstr>
      <vt:lpstr>ヒラギノ角ゴ Pro W3</vt:lpstr>
      <vt:lpstr>Office Theme</vt:lpstr>
      <vt:lpstr>Green Economy, Green Growth, Forests</vt:lpstr>
      <vt:lpstr>Green economy, Green growth, Forests</vt:lpstr>
      <vt:lpstr>Green economy, Green growth, Forests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Sustainable development </vt:lpstr>
      <vt:lpstr>Green economy, Green growth, Forests</vt:lpstr>
      <vt:lpstr>A major opportunity for the Forest sector </vt:lpstr>
      <vt:lpstr>A major opportunity for the Forest sector </vt:lpstr>
      <vt:lpstr>A major opportunity for the Forest sector </vt:lpstr>
      <vt:lpstr>A major opportunity for the Forest sector </vt:lpstr>
      <vt:lpstr>A major opportunity for the Forest sector </vt:lpstr>
      <vt:lpstr>A major opportunity for the Forest sector </vt:lpstr>
      <vt:lpstr>Green economy, Green growth, Forests</vt:lpstr>
      <vt:lpstr>Forest tenure in GE/GG </vt:lpstr>
      <vt:lpstr>Green economy, Green growth, Forests</vt:lpstr>
      <vt:lpstr>Forest communities in GE/GG and sustainable development</vt:lpstr>
      <vt:lpstr>Forest communities in GE/GG and sustainable development</vt:lpstr>
    </vt:vector>
  </TitlesOfParts>
  <Manager>Donna Lomangino</Manager>
  <Company>Lomangino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RRI PowerPoint Template</dc:title>
  <dc:creator>Jenna DiPaolo Colley</dc:creator>
  <cp:lastModifiedBy>Jada Burton</cp:lastModifiedBy>
  <cp:revision>484</cp:revision>
  <dcterms:created xsi:type="dcterms:W3CDTF">2014-04-14T19:56:40Z</dcterms:created>
  <dcterms:modified xsi:type="dcterms:W3CDTF">2017-03-02T18:17:59Z</dcterms:modified>
</cp:coreProperties>
</file>